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ba7c1cadf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ba7c1cadf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ba3a0e5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ba3a0e5b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ba3a0e5b6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ba3a0e5b6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ba3a0e5b6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ba3a0e5b6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ba3a0e5b6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ba3a0e5b6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ba7c1cad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ba7c1cad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ba7c1cad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ba7c1cad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6ba7c1cad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6ba7c1cad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ba7c1cadf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ba7c1cadf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AUTOLAYOUT">
    <p:bg>
      <p:bgPr>
        <a:solidFill>
          <a:srgbClr val="FFFFFF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3"/>
          <p:cNvSpPr/>
          <p:nvPr/>
        </p:nvSpPr>
        <p:spPr>
          <a:xfrm rot="5400000">
            <a:off x="-48494" y="1766181"/>
            <a:ext cx="858900" cy="7620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3"/>
          <p:cNvSpPr/>
          <p:nvPr/>
        </p:nvSpPr>
        <p:spPr>
          <a:xfrm rot="5400000">
            <a:off x="-48494" y="4847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3"/>
          <p:cNvSpPr/>
          <p:nvPr/>
        </p:nvSpPr>
        <p:spPr>
          <a:xfrm rot="-5400000">
            <a:off x="-48362" y="477892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3"/>
          <p:cNvSpPr/>
          <p:nvPr/>
        </p:nvSpPr>
        <p:spPr>
          <a:xfrm rot="-5400000" flipH="1">
            <a:off x="3761647" y="1766181"/>
            <a:ext cx="858900" cy="7620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3"/>
          <p:cNvSpPr/>
          <p:nvPr/>
        </p:nvSpPr>
        <p:spPr>
          <a:xfrm rot="5400000" flipH="1">
            <a:off x="3976138" y="1980898"/>
            <a:ext cx="4296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3"/>
          <p:cNvSpPr/>
          <p:nvPr/>
        </p:nvSpPr>
        <p:spPr>
          <a:xfrm rot="5400000" flipH="1">
            <a:off x="3761514" y="477892"/>
            <a:ext cx="858900" cy="7620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3"/>
          <p:cNvSpPr/>
          <p:nvPr/>
        </p:nvSpPr>
        <p:spPr>
          <a:xfrm rot="5400000" flipH="1">
            <a:off x="3761488" y="133679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3"/>
          <p:cNvSpPr/>
          <p:nvPr/>
        </p:nvSpPr>
        <p:spPr>
          <a:xfrm rot="5400000">
            <a:off x="1475437" y="1766181"/>
            <a:ext cx="858900" cy="7620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3"/>
          <p:cNvSpPr/>
          <p:nvPr/>
        </p:nvSpPr>
        <p:spPr>
          <a:xfrm rot="-5400000">
            <a:off x="1690220" y="1980898"/>
            <a:ext cx="429600" cy="7620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3"/>
          <p:cNvSpPr/>
          <p:nvPr/>
        </p:nvSpPr>
        <p:spPr>
          <a:xfrm rot="-5400000">
            <a:off x="1475570" y="477892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3"/>
          <p:cNvSpPr/>
          <p:nvPr/>
        </p:nvSpPr>
        <p:spPr>
          <a:xfrm rot="-5400000" flipH="1">
            <a:off x="2237690" y="907378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3"/>
          <p:cNvSpPr/>
          <p:nvPr/>
        </p:nvSpPr>
        <p:spPr>
          <a:xfrm rot="5400000" flipH="1">
            <a:off x="2237557" y="133679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3"/>
          <p:cNvSpPr/>
          <p:nvPr/>
        </p:nvSpPr>
        <p:spPr>
          <a:xfrm rot="5400000">
            <a:off x="2452233" y="-165970"/>
            <a:ext cx="429600" cy="762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3"/>
          <p:cNvSpPr/>
          <p:nvPr/>
        </p:nvSpPr>
        <p:spPr>
          <a:xfrm rot="5400000">
            <a:off x="2999420" y="1766181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3"/>
          <p:cNvSpPr/>
          <p:nvPr/>
        </p:nvSpPr>
        <p:spPr>
          <a:xfrm rot="5400000">
            <a:off x="2999420" y="907378"/>
            <a:ext cx="858900" cy="7620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3"/>
          <p:cNvSpPr/>
          <p:nvPr/>
        </p:nvSpPr>
        <p:spPr>
          <a:xfrm rot="-5400000" flipH="1">
            <a:off x="3214228" y="-165970"/>
            <a:ext cx="429600" cy="762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3"/>
          <p:cNvSpPr/>
          <p:nvPr/>
        </p:nvSpPr>
        <p:spPr>
          <a:xfrm rot="-5400000" flipH="1">
            <a:off x="713604" y="1766181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3"/>
          <p:cNvSpPr/>
          <p:nvPr/>
        </p:nvSpPr>
        <p:spPr>
          <a:xfrm rot="5400000">
            <a:off x="-48494" y="907378"/>
            <a:ext cx="8589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3"/>
          <p:cNvSpPr/>
          <p:nvPr/>
        </p:nvSpPr>
        <p:spPr>
          <a:xfrm rot="-5400000" flipH="1">
            <a:off x="3761621" y="4847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3"/>
          <p:cNvSpPr/>
          <p:nvPr/>
        </p:nvSpPr>
        <p:spPr>
          <a:xfrm rot="-5400000">
            <a:off x="1475570" y="133679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3"/>
          <p:cNvSpPr/>
          <p:nvPr/>
        </p:nvSpPr>
        <p:spPr>
          <a:xfrm rot="-5400000">
            <a:off x="2999553" y="477892"/>
            <a:ext cx="8589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3"/>
          <p:cNvSpPr/>
          <p:nvPr/>
        </p:nvSpPr>
        <p:spPr>
          <a:xfrm rot="-5400000" flipH="1">
            <a:off x="713604" y="4847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3"/>
          <p:cNvSpPr/>
          <p:nvPr/>
        </p:nvSpPr>
        <p:spPr>
          <a:xfrm rot="-5400000" flipH="1">
            <a:off x="713604" y="907378"/>
            <a:ext cx="858900" cy="7620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/>
          <p:nvPr/>
        </p:nvSpPr>
        <p:spPr>
          <a:xfrm rot="5400000">
            <a:off x="3976138" y="-165970"/>
            <a:ext cx="4296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3"/>
          <p:cNvSpPr/>
          <p:nvPr/>
        </p:nvSpPr>
        <p:spPr>
          <a:xfrm rot="-5400000">
            <a:off x="166288" y="1980898"/>
            <a:ext cx="4296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3"/>
          <p:cNvSpPr/>
          <p:nvPr/>
        </p:nvSpPr>
        <p:spPr>
          <a:xfrm rot="-5400000" flipH="1">
            <a:off x="166211" y="-165970"/>
            <a:ext cx="4296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3"/>
          <p:cNvSpPr/>
          <p:nvPr/>
        </p:nvSpPr>
        <p:spPr>
          <a:xfrm rot="-5400000" flipH="1">
            <a:off x="1690143" y="-165970"/>
            <a:ext cx="4296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3"/>
          <p:cNvSpPr/>
          <p:nvPr/>
        </p:nvSpPr>
        <p:spPr>
          <a:xfrm rot="-5400000" flipH="1">
            <a:off x="2237612" y="1766181"/>
            <a:ext cx="8589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3"/>
          <p:cNvSpPr/>
          <p:nvPr/>
        </p:nvSpPr>
        <p:spPr>
          <a:xfrm rot="-5400000" flipH="1">
            <a:off x="2237612" y="4847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3"/>
          <p:cNvSpPr/>
          <p:nvPr/>
        </p:nvSpPr>
        <p:spPr>
          <a:xfrm rot="-5400000">
            <a:off x="3214203" y="1980898"/>
            <a:ext cx="4296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3"/>
          <p:cNvSpPr/>
          <p:nvPr/>
        </p:nvSpPr>
        <p:spPr>
          <a:xfrm rot="-5400000">
            <a:off x="2999475" y="133679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3"/>
          <p:cNvSpPr/>
          <p:nvPr/>
        </p:nvSpPr>
        <p:spPr>
          <a:xfrm rot="5400000" flipH="1">
            <a:off x="713394" y="477892"/>
            <a:ext cx="8589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3"/>
          <p:cNvSpPr/>
          <p:nvPr/>
        </p:nvSpPr>
        <p:spPr>
          <a:xfrm rot="5400000" flipH="1">
            <a:off x="713394" y="133679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3"/>
          <p:cNvSpPr/>
          <p:nvPr/>
        </p:nvSpPr>
        <p:spPr>
          <a:xfrm rot="-5400000">
            <a:off x="-48362" y="133679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3"/>
          <p:cNvSpPr/>
          <p:nvPr/>
        </p:nvSpPr>
        <p:spPr>
          <a:xfrm rot="-5400000" flipH="1">
            <a:off x="3761621" y="907378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3"/>
          <p:cNvSpPr/>
          <p:nvPr/>
        </p:nvSpPr>
        <p:spPr>
          <a:xfrm rot="5400000">
            <a:off x="1475437" y="4847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3"/>
          <p:cNvSpPr/>
          <p:nvPr/>
        </p:nvSpPr>
        <p:spPr>
          <a:xfrm rot="5400000">
            <a:off x="1475437" y="907378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3"/>
          <p:cNvSpPr/>
          <p:nvPr/>
        </p:nvSpPr>
        <p:spPr>
          <a:xfrm rot="5400000" flipH="1">
            <a:off x="2452207" y="1980898"/>
            <a:ext cx="4296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3"/>
          <p:cNvSpPr/>
          <p:nvPr/>
        </p:nvSpPr>
        <p:spPr>
          <a:xfrm rot="5400000" flipH="1">
            <a:off x="2237557" y="477892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3"/>
          <p:cNvSpPr/>
          <p:nvPr/>
        </p:nvSpPr>
        <p:spPr>
          <a:xfrm rot="5400000">
            <a:off x="2999420" y="4847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3"/>
          <p:cNvSpPr/>
          <p:nvPr/>
        </p:nvSpPr>
        <p:spPr>
          <a:xfrm rot="5400000" flipH="1">
            <a:off x="928121" y="1980898"/>
            <a:ext cx="4296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3"/>
          <p:cNvSpPr/>
          <p:nvPr/>
        </p:nvSpPr>
        <p:spPr>
          <a:xfrm rot="5400000">
            <a:off x="928121" y="-165970"/>
            <a:ext cx="4296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3"/>
          <p:cNvSpPr/>
          <p:nvPr/>
        </p:nvSpPr>
        <p:spPr>
          <a:xfrm rot="5400000">
            <a:off x="4523506" y="1766181"/>
            <a:ext cx="858900" cy="7620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3"/>
          <p:cNvSpPr/>
          <p:nvPr/>
        </p:nvSpPr>
        <p:spPr>
          <a:xfrm rot="5400000">
            <a:off x="4523506" y="4847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3"/>
          <p:cNvSpPr/>
          <p:nvPr/>
        </p:nvSpPr>
        <p:spPr>
          <a:xfrm rot="-5400000">
            <a:off x="4523638" y="477892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3"/>
          <p:cNvSpPr/>
          <p:nvPr/>
        </p:nvSpPr>
        <p:spPr>
          <a:xfrm rot="-5400000" flipH="1">
            <a:off x="8333647" y="1766181"/>
            <a:ext cx="858900" cy="7620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3"/>
          <p:cNvSpPr/>
          <p:nvPr/>
        </p:nvSpPr>
        <p:spPr>
          <a:xfrm rot="5400000" flipH="1">
            <a:off x="8548138" y="1980898"/>
            <a:ext cx="4296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3"/>
          <p:cNvSpPr/>
          <p:nvPr/>
        </p:nvSpPr>
        <p:spPr>
          <a:xfrm rot="5400000" flipH="1">
            <a:off x="8333514" y="477892"/>
            <a:ext cx="858900" cy="7620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3"/>
          <p:cNvSpPr/>
          <p:nvPr/>
        </p:nvSpPr>
        <p:spPr>
          <a:xfrm rot="5400000" flipH="1">
            <a:off x="8333488" y="133679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3"/>
          <p:cNvSpPr/>
          <p:nvPr/>
        </p:nvSpPr>
        <p:spPr>
          <a:xfrm rot="5400000">
            <a:off x="6047437" y="1766181"/>
            <a:ext cx="858900" cy="7620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3"/>
          <p:cNvSpPr/>
          <p:nvPr/>
        </p:nvSpPr>
        <p:spPr>
          <a:xfrm rot="-5400000">
            <a:off x="6262220" y="1980898"/>
            <a:ext cx="429600" cy="7620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3"/>
          <p:cNvSpPr/>
          <p:nvPr/>
        </p:nvSpPr>
        <p:spPr>
          <a:xfrm rot="-5400000">
            <a:off x="6047570" y="477892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3"/>
          <p:cNvSpPr/>
          <p:nvPr/>
        </p:nvSpPr>
        <p:spPr>
          <a:xfrm rot="-5400000" flipH="1">
            <a:off x="6809690" y="907378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3"/>
          <p:cNvSpPr/>
          <p:nvPr/>
        </p:nvSpPr>
        <p:spPr>
          <a:xfrm rot="5400000" flipH="1">
            <a:off x="6809557" y="133679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3"/>
          <p:cNvSpPr/>
          <p:nvPr/>
        </p:nvSpPr>
        <p:spPr>
          <a:xfrm rot="5400000">
            <a:off x="7024233" y="-165970"/>
            <a:ext cx="429600" cy="762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3"/>
          <p:cNvSpPr/>
          <p:nvPr/>
        </p:nvSpPr>
        <p:spPr>
          <a:xfrm rot="5400000">
            <a:off x="7571420" y="1766181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3"/>
          <p:cNvSpPr/>
          <p:nvPr/>
        </p:nvSpPr>
        <p:spPr>
          <a:xfrm rot="5400000">
            <a:off x="7571420" y="907378"/>
            <a:ext cx="858900" cy="7620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3"/>
          <p:cNvSpPr/>
          <p:nvPr/>
        </p:nvSpPr>
        <p:spPr>
          <a:xfrm rot="-5400000" flipH="1">
            <a:off x="7786228" y="-165970"/>
            <a:ext cx="429600" cy="762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3"/>
          <p:cNvSpPr/>
          <p:nvPr/>
        </p:nvSpPr>
        <p:spPr>
          <a:xfrm rot="-5400000" flipH="1">
            <a:off x="5285604" y="1766181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3"/>
          <p:cNvSpPr/>
          <p:nvPr/>
        </p:nvSpPr>
        <p:spPr>
          <a:xfrm rot="5400000">
            <a:off x="4523506" y="907378"/>
            <a:ext cx="8589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3"/>
          <p:cNvSpPr/>
          <p:nvPr/>
        </p:nvSpPr>
        <p:spPr>
          <a:xfrm rot="-5400000" flipH="1">
            <a:off x="8333621" y="4847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3"/>
          <p:cNvSpPr/>
          <p:nvPr/>
        </p:nvSpPr>
        <p:spPr>
          <a:xfrm rot="-5400000">
            <a:off x="6047570" y="133679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3"/>
          <p:cNvSpPr/>
          <p:nvPr/>
        </p:nvSpPr>
        <p:spPr>
          <a:xfrm rot="-5400000">
            <a:off x="7571553" y="477892"/>
            <a:ext cx="8589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3"/>
          <p:cNvSpPr/>
          <p:nvPr/>
        </p:nvSpPr>
        <p:spPr>
          <a:xfrm rot="-5400000" flipH="1">
            <a:off x="5285604" y="4847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3"/>
          <p:cNvSpPr/>
          <p:nvPr/>
        </p:nvSpPr>
        <p:spPr>
          <a:xfrm rot="-5400000" flipH="1">
            <a:off x="5285604" y="907378"/>
            <a:ext cx="858900" cy="7620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3"/>
          <p:cNvSpPr/>
          <p:nvPr/>
        </p:nvSpPr>
        <p:spPr>
          <a:xfrm rot="5400000">
            <a:off x="8548138" y="-165970"/>
            <a:ext cx="4296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3"/>
          <p:cNvSpPr/>
          <p:nvPr/>
        </p:nvSpPr>
        <p:spPr>
          <a:xfrm rot="-5400000">
            <a:off x="4738288" y="1980898"/>
            <a:ext cx="4296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3"/>
          <p:cNvSpPr/>
          <p:nvPr/>
        </p:nvSpPr>
        <p:spPr>
          <a:xfrm rot="-5400000" flipH="1">
            <a:off x="4738211" y="-165970"/>
            <a:ext cx="4296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3"/>
          <p:cNvSpPr/>
          <p:nvPr/>
        </p:nvSpPr>
        <p:spPr>
          <a:xfrm rot="-5400000" flipH="1">
            <a:off x="6262143" y="-165970"/>
            <a:ext cx="4296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3"/>
          <p:cNvSpPr/>
          <p:nvPr/>
        </p:nvSpPr>
        <p:spPr>
          <a:xfrm rot="-5400000" flipH="1">
            <a:off x="6809612" y="1766181"/>
            <a:ext cx="8589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3"/>
          <p:cNvSpPr/>
          <p:nvPr/>
        </p:nvSpPr>
        <p:spPr>
          <a:xfrm rot="-5400000" flipH="1">
            <a:off x="6809612" y="4847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3"/>
          <p:cNvSpPr/>
          <p:nvPr/>
        </p:nvSpPr>
        <p:spPr>
          <a:xfrm rot="-5400000">
            <a:off x="7786203" y="1980898"/>
            <a:ext cx="4296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3"/>
          <p:cNvSpPr/>
          <p:nvPr/>
        </p:nvSpPr>
        <p:spPr>
          <a:xfrm rot="-5400000">
            <a:off x="7571475" y="133679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3"/>
          <p:cNvSpPr/>
          <p:nvPr/>
        </p:nvSpPr>
        <p:spPr>
          <a:xfrm rot="5400000" flipH="1">
            <a:off x="5285394" y="477892"/>
            <a:ext cx="8589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3"/>
          <p:cNvSpPr/>
          <p:nvPr/>
        </p:nvSpPr>
        <p:spPr>
          <a:xfrm rot="5400000" flipH="1">
            <a:off x="5285394" y="133679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3"/>
          <p:cNvSpPr/>
          <p:nvPr/>
        </p:nvSpPr>
        <p:spPr>
          <a:xfrm rot="-5400000">
            <a:off x="4523638" y="133679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3"/>
          <p:cNvSpPr/>
          <p:nvPr/>
        </p:nvSpPr>
        <p:spPr>
          <a:xfrm rot="-5400000" flipH="1">
            <a:off x="8333621" y="907378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3"/>
          <p:cNvSpPr/>
          <p:nvPr/>
        </p:nvSpPr>
        <p:spPr>
          <a:xfrm rot="5400000">
            <a:off x="6047437" y="4847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3"/>
          <p:cNvSpPr/>
          <p:nvPr/>
        </p:nvSpPr>
        <p:spPr>
          <a:xfrm rot="5400000">
            <a:off x="6047437" y="907378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3"/>
          <p:cNvSpPr/>
          <p:nvPr/>
        </p:nvSpPr>
        <p:spPr>
          <a:xfrm rot="5400000" flipH="1">
            <a:off x="7024207" y="1980898"/>
            <a:ext cx="4296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3"/>
          <p:cNvSpPr/>
          <p:nvPr/>
        </p:nvSpPr>
        <p:spPr>
          <a:xfrm rot="5400000" flipH="1">
            <a:off x="6809557" y="477892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3"/>
          <p:cNvSpPr/>
          <p:nvPr/>
        </p:nvSpPr>
        <p:spPr>
          <a:xfrm rot="5400000">
            <a:off x="7571420" y="48475"/>
            <a:ext cx="8589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3"/>
          <p:cNvSpPr/>
          <p:nvPr/>
        </p:nvSpPr>
        <p:spPr>
          <a:xfrm rot="5400000" flipH="1">
            <a:off x="5500121" y="1980898"/>
            <a:ext cx="4296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3"/>
          <p:cNvSpPr/>
          <p:nvPr/>
        </p:nvSpPr>
        <p:spPr>
          <a:xfrm rot="5400000">
            <a:off x="5500121" y="-165970"/>
            <a:ext cx="4296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3"/>
          <p:cNvSpPr txBox="1">
            <a:spLocks noGrp="1"/>
          </p:cNvSpPr>
          <p:nvPr>
            <p:ph type="title"/>
          </p:nvPr>
        </p:nvSpPr>
        <p:spPr>
          <a:xfrm>
            <a:off x="311700" y="2795400"/>
            <a:ext cx="8520600" cy="1265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3"/>
          <p:cNvSpPr txBox="1">
            <a:spLocks noGrp="1"/>
          </p:cNvSpPr>
          <p:nvPr>
            <p:ph type="subTitle" idx="1"/>
          </p:nvPr>
        </p:nvSpPr>
        <p:spPr>
          <a:xfrm>
            <a:off x="311700" y="4123350"/>
            <a:ext cx="8520600" cy="456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AUTOLAYOUT_1">
    <p:bg>
      <p:bgPr>
        <a:solidFill>
          <a:srgbClr val="FFFFFF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4"/>
          <p:cNvSpPr/>
          <p:nvPr/>
        </p:nvSpPr>
        <p:spPr>
          <a:xfrm>
            <a:off x="0" y="4665575"/>
            <a:ext cx="9144000" cy="47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5" name="Google Shape;155;p14"/>
          <p:cNvCxnSpPr/>
          <p:nvPr/>
        </p:nvCxnSpPr>
        <p:spPr>
          <a:xfrm>
            <a:off x="1128750" y="1995025"/>
            <a:ext cx="68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156" name="Google Shape;156;p14"/>
          <p:cNvSpPr txBox="1">
            <a:spLocks noGrp="1"/>
          </p:cNvSpPr>
          <p:nvPr>
            <p:ph type="title"/>
          </p:nvPr>
        </p:nvSpPr>
        <p:spPr>
          <a:xfrm>
            <a:off x="1128750" y="394200"/>
            <a:ext cx="6886500" cy="141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14"/>
          <p:cNvSpPr txBox="1">
            <a:spLocks noGrp="1"/>
          </p:cNvSpPr>
          <p:nvPr>
            <p:ph type="body" idx="1"/>
          </p:nvPr>
        </p:nvSpPr>
        <p:spPr>
          <a:xfrm>
            <a:off x="1128750" y="2225463"/>
            <a:ext cx="6886500" cy="219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hyperlink" Target="https://towardsdatascience.com/about-adversarial-examples-2a7a7b4d2670" TargetMode="External"/><Relationship Id="rId5" Type="http://schemas.openxmlformats.org/officeDocument/2006/relationships/hyperlink" Target="https://openai.com/blog/adversarial-example-research/" TargetMode="Externa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5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slideLayout" Target="../slideLayouts/slideLayout13.xml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1.png"/><Relationship Id="rId2" Type="http://schemas.openxmlformats.org/officeDocument/2006/relationships/audio" Target="../media/media8.m4a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microsoft.com/office/2007/relationships/media" Target="../media/media8.m4a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"/>
          <p:cNvSpPr txBox="1">
            <a:spLocks noGrp="1"/>
          </p:cNvSpPr>
          <p:nvPr>
            <p:ph type="title"/>
          </p:nvPr>
        </p:nvSpPr>
        <p:spPr>
          <a:xfrm>
            <a:off x="311700" y="2795400"/>
            <a:ext cx="8520600" cy="126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Measuring the degree of Robustness of CNN’s </a:t>
            </a:r>
            <a:r>
              <a:rPr lang="en" sz="3000" dirty="0" smtClean="0"/>
              <a:t>towards </a:t>
            </a:r>
            <a:r>
              <a:rPr lang="en" sz="3000" dirty="0"/>
              <a:t>targeted adversarial examples</a:t>
            </a:r>
            <a:endParaRPr sz="3000" dirty="0"/>
          </a:p>
        </p:txBody>
      </p:sp>
      <p:sp>
        <p:nvSpPr>
          <p:cNvPr id="164" name="Google Shape;164;p15"/>
          <p:cNvSpPr txBox="1">
            <a:spLocks noGrp="1"/>
          </p:cNvSpPr>
          <p:nvPr>
            <p:ph type="subTitle" idx="1"/>
          </p:nvPr>
        </p:nvSpPr>
        <p:spPr>
          <a:xfrm>
            <a:off x="311700" y="4123350"/>
            <a:ext cx="1943700" cy="7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Animesh Paul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CSE Graduate Student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University at Buffalo – SUNY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UB Person Number - 50290441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99"/>
    </mc:Choice>
    <mc:Fallback xmlns="">
      <p:transition spd="slow" advTm="118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4"/>
          <p:cNvSpPr txBox="1">
            <a:spLocks noGrp="1"/>
          </p:cNvSpPr>
          <p:nvPr>
            <p:ph type="title"/>
          </p:nvPr>
        </p:nvSpPr>
        <p:spPr>
          <a:xfrm>
            <a:off x="916675" y="302375"/>
            <a:ext cx="7289700" cy="56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References</a:t>
            </a:r>
            <a:endParaRPr sz="2200"/>
          </a:p>
        </p:txBody>
      </p:sp>
      <p:sp>
        <p:nvSpPr>
          <p:cNvPr id="244" name="Google Shape;244;p24"/>
          <p:cNvSpPr txBox="1">
            <a:spLocks noGrp="1"/>
          </p:cNvSpPr>
          <p:nvPr>
            <p:ph type="body" idx="1"/>
          </p:nvPr>
        </p:nvSpPr>
        <p:spPr>
          <a:xfrm>
            <a:off x="916675" y="1037150"/>
            <a:ext cx="7289700" cy="14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" sz="1400" dirty="0"/>
              <a:t>Towards Evaluating the Robustness of Neural Networks authored by Nicholas Carlini &amp; David Wagner, University of California, </a:t>
            </a:r>
            <a:r>
              <a:rPr lang="en" sz="1400" dirty="0" smtClean="0"/>
              <a:t>Berkeley.</a:t>
            </a:r>
            <a:endParaRPr lang="en" sz="1400" dirty="0"/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" sz="1400" u="sng" dirty="0" smtClean="0">
                <a:solidFill>
                  <a:schemeClr val="hlink"/>
                </a:solidFill>
                <a:hlinkClick r:id="rId5"/>
              </a:rPr>
              <a:t>https</a:t>
            </a:r>
            <a:r>
              <a:rPr lang="en" sz="1400" u="sng" dirty="0">
                <a:solidFill>
                  <a:schemeClr val="hlink"/>
                </a:solidFill>
                <a:hlinkClick r:id="rId5"/>
              </a:rPr>
              <a:t>://</a:t>
            </a:r>
            <a:r>
              <a:rPr lang="en" sz="1400" u="sng" dirty="0" smtClean="0">
                <a:solidFill>
                  <a:schemeClr val="hlink"/>
                </a:solidFill>
                <a:hlinkClick r:id="rId5"/>
              </a:rPr>
              <a:t>openai.com/blog/adversarial-example-research/</a:t>
            </a:r>
            <a:endParaRPr lang="en" sz="1400" dirty="0"/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" sz="1400" u="sng" dirty="0" smtClean="0">
                <a:solidFill>
                  <a:schemeClr val="hlink"/>
                </a:solidFill>
                <a:hlinkClick r:id="rId6"/>
              </a:rPr>
              <a:t>https</a:t>
            </a:r>
            <a:r>
              <a:rPr lang="en" sz="1400" u="sng" dirty="0">
                <a:solidFill>
                  <a:schemeClr val="hlink"/>
                </a:solidFill>
                <a:hlinkClick r:id="rId6"/>
              </a:rPr>
              <a:t>://towardsdatascience.com/about-adversarial-examples-2a7a7b4d2670</a:t>
            </a: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4"/>
    </mc:Choice>
    <mc:Fallback xmlns="">
      <p:transition spd="slow" advTm="20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"/>
          <p:cNvSpPr txBox="1">
            <a:spLocks noGrp="1"/>
          </p:cNvSpPr>
          <p:nvPr>
            <p:ph type="body" idx="1"/>
          </p:nvPr>
        </p:nvSpPr>
        <p:spPr>
          <a:xfrm>
            <a:off x="1186950" y="986250"/>
            <a:ext cx="6886500" cy="21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Inputs to Deep Learning Models that an attacker/hacker intentionally designs to cause the model to misclassify examples. 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Poses </a:t>
            </a:r>
            <a:r>
              <a:rPr lang="en" sz="1400" dirty="0" smtClean="0"/>
              <a:t>a serious threat </a:t>
            </a:r>
            <a:r>
              <a:rPr lang="en" sz="1400" dirty="0"/>
              <a:t>to mission critical AI systems. As a result, these are also known as adversarial attacks.   </a:t>
            </a:r>
            <a:endParaRPr sz="1400" dirty="0"/>
          </a:p>
          <a:p>
            <a:pPr lvl="0" indent="-317500" algn="l">
              <a:buSzPts val="1400"/>
            </a:pPr>
            <a:r>
              <a:rPr lang="en" sz="1400" dirty="0"/>
              <a:t>Given an input x and any target classification t (where t is not the label of x), </a:t>
            </a:r>
            <a:r>
              <a:rPr lang="en" sz="1400" dirty="0" smtClean="0"/>
              <a:t>it </a:t>
            </a:r>
            <a:r>
              <a:rPr lang="en" sz="1400" dirty="0"/>
              <a:t>is possible to find a new input x’ that is similar to x based on a given distance metric but classified </a:t>
            </a:r>
            <a:r>
              <a:rPr lang="en" sz="1400" dirty="0" smtClean="0"/>
              <a:t>as t. </a:t>
            </a:r>
            <a:r>
              <a:rPr lang="en" sz="1400" dirty="0"/>
              <a:t>x’ is known as a </a:t>
            </a:r>
            <a:r>
              <a:rPr lang="en" sz="1400" b="1" dirty="0"/>
              <a:t>targeted adversarial example</a:t>
            </a:r>
            <a:r>
              <a:rPr lang="en" sz="1400" dirty="0"/>
              <a:t>. </a:t>
            </a: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/>
          </a:p>
        </p:txBody>
      </p:sp>
      <p:sp>
        <p:nvSpPr>
          <p:cNvPr id="170" name="Google Shape;170;p16"/>
          <p:cNvSpPr txBox="1">
            <a:spLocks noGrp="1"/>
          </p:cNvSpPr>
          <p:nvPr>
            <p:ph type="title"/>
          </p:nvPr>
        </p:nvSpPr>
        <p:spPr>
          <a:xfrm>
            <a:off x="1128750" y="229600"/>
            <a:ext cx="6886500" cy="6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What are Adversarial Examples?</a:t>
            </a:r>
            <a:endParaRPr sz="2200" dirty="0"/>
          </a:p>
        </p:txBody>
      </p:sp>
      <p:pic>
        <p:nvPicPr>
          <p:cNvPr id="171" name="Google Shape;17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1125" y="2829750"/>
            <a:ext cx="3801857" cy="172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119"/>
    </mc:Choice>
    <mc:Fallback xmlns="">
      <p:transition spd="slow" advTm="941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 txBox="1">
            <a:spLocks noGrp="1"/>
          </p:cNvSpPr>
          <p:nvPr>
            <p:ph type="title"/>
          </p:nvPr>
        </p:nvSpPr>
        <p:spPr>
          <a:xfrm>
            <a:off x="1128750" y="394200"/>
            <a:ext cx="6886500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Attempted Defenses against Adversarial Examples</a:t>
            </a:r>
            <a:endParaRPr sz="2200" dirty="0"/>
          </a:p>
        </p:txBody>
      </p:sp>
      <p:sp>
        <p:nvSpPr>
          <p:cNvPr id="177" name="Google Shape;177;p17"/>
          <p:cNvSpPr txBox="1">
            <a:spLocks noGrp="1"/>
          </p:cNvSpPr>
          <p:nvPr>
            <p:ph type="body" idx="1"/>
          </p:nvPr>
        </p:nvSpPr>
        <p:spPr>
          <a:xfrm>
            <a:off x="1128750" y="1193125"/>
            <a:ext cx="6886500" cy="32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Adversarial Training: </a:t>
            </a:r>
            <a:br>
              <a:rPr lang="en" dirty="0"/>
            </a:br>
            <a:r>
              <a:rPr lang="en" sz="1400" dirty="0"/>
              <a:t>A Brute-Force solution wherein a lot of adversarial examples are generated and the model is explicitly trained so as to learn these as fake examples.</a:t>
            </a:r>
            <a:r>
              <a:rPr lang="en" dirty="0"/>
              <a:t/>
            </a:r>
            <a:br>
              <a:rPr lang="en" dirty="0"/>
            </a:b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Defensive </a:t>
            </a:r>
            <a:r>
              <a:rPr lang="en" dirty="0" smtClean="0"/>
              <a:t>Distillation (Implemented in Project): </a:t>
            </a:r>
            <a:r>
              <a:rPr lang="en" dirty="0"/>
              <a:t/>
            </a:r>
            <a:br>
              <a:rPr lang="en" dirty="0"/>
            </a:br>
            <a:r>
              <a:rPr lang="en" sz="1400" dirty="0"/>
              <a:t>A strategy where the model is trained to output probabilities of different classes, rather than hard decisions using a modified softmax function. This creates a model whose surface is smoothed in the directions an adversary will typically try to exploit. The level of overfitting is reduced and </a:t>
            </a:r>
            <a:r>
              <a:rPr lang="en" sz="1400" i="1" dirty="0"/>
              <a:t>blind-spots </a:t>
            </a:r>
            <a:r>
              <a:rPr lang="en" sz="1400" dirty="0"/>
              <a:t>are eliminated which an attacker could potentially try to exploit.</a:t>
            </a:r>
            <a:endParaRPr sz="14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593"/>
    </mc:Choice>
    <mc:Fallback xmlns="">
      <p:transition spd="slow" advTm="54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1128750" y="205050"/>
            <a:ext cx="6886500" cy="56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An Insight into Defensive Distillation</a:t>
            </a:r>
            <a:endParaRPr sz="2200" dirty="0"/>
          </a:p>
        </p:txBody>
      </p:sp>
      <p:sp>
        <p:nvSpPr>
          <p:cNvPr id="183" name="Google Shape;183;p18"/>
          <p:cNvSpPr txBox="1">
            <a:spLocks noGrp="1"/>
          </p:cNvSpPr>
          <p:nvPr>
            <p:ph type="body" idx="1"/>
          </p:nvPr>
        </p:nvSpPr>
        <p:spPr>
          <a:xfrm>
            <a:off x="1128750" y="909400"/>
            <a:ext cx="6886500" cy="3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 dirty="0"/>
              <a:t>Defensive Distillation proceeds in four steps: </a:t>
            </a:r>
            <a:endParaRPr sz="1300" dirty="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sz="1300" dirty="0"/>
              <a:t>Train a teacher network using the modified softmax </a:t>
            </a:r>
            <a:r>
              <a:rPr lang="en" sz="1300" dirty="0" smtClean="0"/>
              <a:t>function on </a:t>
            </a:r>
            <a:r>
              <a:rPr lang="en" sz="1300" dirty="0"/>
              <a:t>hard labels. </a:t>
            </a:r>
            <a:endParaRPr sz="13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dirty="0"/>
              <a:t>Generate soft labels by applying the teacher network to the training </a:t>
            </a:r>
            <a:r>
              <a:rPr lang="en" sz="1300" dirty="0" smtClean="0"/>
              <a:t>data using </a:t>
            </a:r>
            <a:r>
              <a:rPr lang="en" sz="1300" dirty="0"/>
              <a:t>modified softmax function. </a:t>
            </a:r>
            <a:endParaRPr sz="13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dirty="0"/>
              <a:t>Train a distilled network (same shape as the teacher) on soft labels using modified softmax function. </a:t>
            </a:r>
            <a:endParaRPr sz="13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dirty="0"/>
              <a:t>Finally, upon running the distilled network at test time (to classify new inputs) use T=1. </a:t>
            </a:r>
            <a:endParaRPr sz="13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 dirty="0"/>
              <a:t>Defensive distillation </a:t>
            </a:r>
            <a:r>
              <a:rPr lang="en" sz="1300" dirty="0" smtClean="0"/>
              <a:t>successfully defeated </a:t>
            </a:r>
            <a:r>
              <a:rPr lang="en" sz="1300" dirty="0"/>
              <a:t>traditional attack algorithms and reduced their success probability from 95% to 0.5</a:t>
            </a:r>
            <a:r>
              <a:rPr lang="en" sz="1300" dirty="0" smtClean="0"/>
              <a:t>% [1].</a:t>
            </a:r>
            <a:endParaRPr sz="1300" dirty="0"/>
          </a:p>
        </p:txBody>
      </p:sp>
      <p:pic>
        <p:nvPicPr>
          <p:cNvPr id="184" name="Google Shape;18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807525"/>
            <a:ext cx="2254025" cy="82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836"/>
    </mc:Choice>
    <mc:Fallback xmlns="">
      <p:transition spd="slow" advTm="1298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9"/>
          <p:cNvSpPr txBox="1">
            <a:spLocks noGrp="1"/>
          </p:cNvSpPr>
          <p:nvPr>
            <p:ph type="title"/>
          </p:nvPr>
        </p:nvSpPr>
        <p:spPr>
          <a:xfrm>
            <a:off x="1128750" y="302375"/>
            <a:ext cx="6886500" cy="56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The L-2 Attack</a:t>
            </a:r>
            <a:endParaRPr sz="2200"/>
          </a:p>
        </p:txBody>
      </p:sp>
      <p:sp>
        <p:nvSpPr>
          <p:cNvPr id="190" name="Google Shape;190;p19"/>
          <p:cNvSpPr txBox="1">
            <a:spLocks noGrp="1"/>
          </p:cNvSpPr>
          <p:nvPr>
            <p:ph type="body" idx="1"/>
          </p:nvPr>
        </p:nvSpPr>
        <p:spPr>
          <a:xfrm>
            <a:off x="1128750" y="1037150"/>
            <a:ext cx="6886500" cy="35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This is an optimization algorithm with a few constraints. </a:t>
            </a:r>
            <a:br>
              <a:rPr lang="en" dirty="0"/>
            </a:br>
            <a:r>
              <a:rPr lang="en" dirty="0"/>
              <a:t>-&gt; </a:t>
            </a:r>
            <a:r>
              <a:rPr lang="en" sz="1400" dirty="0"/>
              <a:t>Minimize L2(x, x + d) such that C(x + d) = t, and C(x) != t where x is fixed and the goal is to find d that minimizes L2(x, x + d).</a:t>
            </a:r>
            <a:br>
              <a:rPr lang="en" sz="1400" dirty="0"/>
            </a:br>
            <a:r>
              <a:rPr lang="en" sz="1400" dirty="0"/>
              <a:t>-&gt; Here L2(.) measures the standard euclidean distance between the two vectorized images. d is the minimum deviation required to cause the model to </a:t>
            </a:r>
            <a:r>
              <a:rPr lang="en" sz="1400" dirty="0" smtClean="0"/>
              <a:t>misclassify an image. </a:t>
            </a:r>
            <a:endParaRPr sz="14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Use of an Objective Function: </a:t>
            </a:r>
            <a:br>
              <a:rPr lang="en" dirty="0"/>
            </a:br>
            <a:r>
              <a:rPr lang="en" sz="1400" dirty="0"/>
              <a:t>-&gt; Because C(x + d) is highly non linear, it has been expressed in another form that is better suited for optimization. </a:t>
            </a:r>
            <a:br>
              <a:rPr lang="en" sz="1400" dirty="0"/>
            </a:br>
            <a:r>
              <a:rPr lang="en" sz="1400" dirty="0"/>
              <a:t>-&gt; Define an objective function f such that C(x + d) = t if and only if f(x + d) &lt;= 0. </a:t>
            </a:r>
            <a:br>
              <a:rPr lang="en" sz="1400" dirty="0"/>
            </a:br>
            <a:endParaRPr sz="14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893"/>
    </mc:Choice>
    <mc:Fallback xmlns="">
      <p:transition spd="slow" advTm="1358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"/>
          <p:cNvSpPr txBox="1">
            <a:spLocks noGrp="1"/>
          </p:cNvSpPr>
          <p:nvPr>
            <p:ph type="title"/>
          </p:nvPr>
        </p:nvSpPr>
        <p:spPr>
          <a:xfrm>
            <a:off x="1128750" y="302375"/>
            <a:ext cx="6886500" cy="56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The L-2 Attack (Contd.)</a:t>
            </a:r>
            <a:endParaRPr sz="2200"/>
          </a:p>
        </p:txBody>
      </p:sp>
      <p:sp>
        <p:nvSpPr>
          <p:cNvPr id="197" name="Google Shape;197;p20"/>
          <p:cNvSpPr txBox="1">
            <a:spLocks noGrp="1"/>
          </p:cNvSpPr>
          <p:nvPr>
            <p:ph type="body" idx="1"/>
          </p:nvPr>
        </p:nvSpPr>
        <p:spPr>
          <a:xfrm>
            <a:off x="1128750" y="1037150"/>
            <a:ext cx="6886500" cy="18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The optimization function boils down to:</a:t>
            </a:r>
            <a:br>
              <a:rPr lang="en" dirty="0"/>
            </a:br>
            <a:r>
              <a:rPr lang="en" dirty="0"/>
              <a:t>-&gt; minimize L2(x, x + d) + c * f (x + d) such that x + d is as small as </a:t>
            </a:r>
            <a:br>
              <a:rPr lang="en" dirty="0"/>
            </a:br>
            <a:r>
              <a:rPr lang="en" dirty="0"/>
              <a:t>[0, 1]^n. </a:t>
            </a:r>
            <a:br>
              <a:rPr lang="en" dirty="0"/>
            </a:br>
            <a:r>
              <a:rPr lang="en" dirty="0"/>
              <a:t>-&gt; In other words, L2(||(x + d) - x||) + c * f (x + d) behaves as a loss function while the algorithm attempts to discover the optimal deviation (d). </a:t>
            </a:r>
            <a:endParaRPr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52"/>
    </mc:Choice>
    <mc:Fallback xmlns="">
      <p:transition spd="slow" advTm="33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>
            <a:spLocks noGrp="1"/>
          </p:cNvSpPr>
          <p:nvPr>
            <p:ph type="title"/>
          </p:nvPr>
        </p:nvSpPr>
        <p:spPr>
          <a:xfrm>
            <a:off x="1165125" y="189150"/>
            <a:ext cx="68865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Observations</a:t>
            </a:r>
            <a:endParaRPr sz="2200"/>
          </a:p>
        </p:txBody>
      </p:sp>
      <p:sp>
        <p:nvSpPr>
          <p:cNvPr id="203" name="Google Shape;203;p21"/>
          <p:cNvSpPr txBox="1">
            <a:spLocks noGrp="1"/>
          </p:cNvSpPr>
          <p:nvPr>
            <p:ph type="body" idx="1"/>
          </p:nvPr>
        </p:nvSpPr>
        <p:spPr>
          <a:xfrm>
            <a:off x="1165125" y="727625"/>
            <a:ext cx="6886500" cy="12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The attack is executed on two convolutional neural networks - undistilled and a defensively distilled neural network.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Below are variations of distortions(mean adversarial euclidean distances) for both settings. Interestingly, the distances almost remain same in both settings.</a:t>
            </a:r>
            <a:endParaRPr sz="1400" dirty="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00" y="2028942"/>
            <a:ext cx="3445984" cy="22511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949" y="2033993"/>
            <a:ext cx="3655121" cy="2352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6"/>
    </mc:Choice>
    <mc:Fallback xmlns="">
      <p:transition spd="slow" advTm="5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"/>
          <p:cNvSpPr txBox="1">
            <a:spLocks noGrp="1"/>
          </p:cNvSpPr>
          <p:nvPr>
            <p:ph type="title"/>
          </p:nvPr>
        </p:nvSpPr>
        <p:spPr>
          <a:xfrm>
            <a:off x="1128750" y="302375"/>
            <a:ext cx="6886500" cy="56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Adversarial Examples Generated</a:t>
            </a:r>
            <a:endParaRPr sz="2200"/>
          </a:p>
        </p:txBody>
      </p:sp>
      <p:sp>
        <p:nvSpPr>
          <p:cNvPr id="211" name="Google Shape;211;p22"/>
          <p:cNvSpPr txBox="1">
            <a:spLocks noGrp="1"/>
          </p:cNvSpPr>
          <p:nvPr>
            <p:ph type="body" idx="1"/>
          </p:nvPr>
        </p:nvSpPr>
        <p:spPr>
          <a:xfrm>
            <a:off x="1128750" y="1037150"/>
            <a:ext cx="6886500" cy="29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On Undistilled Network: Below are a few samples of each digit.</a:t>
            </a:r>
            <a:br>
              <a:rPr lang="en" sz="1400"/>
            </a:br>
            <a:r>
              <a:rPr lang="en" sz="1400"/>
              <a:t/>
            </a:r>
            <a:br>
              <a:rPr lang="en" sz="1400"/>
            </a:br>
            <a:endParaRPr sz="1400"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On Defensively Distilled Network: Below are a few samples of each digit. </a:t>
            </a:r>
            <a:br>
              <a:rPr lang="en" sz="1400"/>
            </a:br>
            <a:r>
              <a:rPr lang="en" sz="1400"/>
              <a:t/>
            </a:r>
            <a:br>
              <a:rPr lang="en" sz="1400"/>
            </a:br>
            <a:endParaRPr sz="1400"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These images have perturbations too minute to be detected by an ordinary neural network as well as a defensively distilled neural network. Even to the human eye, these perturbations are often undetectable.</a:t>
            </a:r>
            <a:endParaRPr sz="1400"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total of 100 images have been generated for each source image corresponding to every targeted label. </a:t>
            </a:r>
            <a:endParaRPr sz="1400"/>
          </a:p>
        </p:txBody>
      </p:sp>
      <p:pic>
        <p:nvPicPr>
          <p:cNvPr id="212" name="Google Shape;21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7400" y="1466025"/>
            <a:ext cx="2667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3900" y="1466025"/>
            <a:ext cx="2667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36775" y="1466025"/>
            <a:ext cx="2667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09650" y="1466025"/>
            <a:ext cx="2667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28750" y="1466025"/>
            <a:ext cx="2667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47850" y="1466025"/>
            <a:ext cx="2667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166950" y="1466025"/>
            <a:ext cx="2667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86050" y="1466025"/>
            <a:ext cx="2667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005150" y="1466025"/>
            <a:ext cx="2667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424250" y="1466025"/>
            <a:ext cx="2667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527400" y="2259000"/>
            <a:ext cx="2667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946500" y="2259000"/>
            <a:ext cx="2667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365600" y="2259000"/>
            <a:ext cx="2667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784700" y="2259000"/>
            <a:ext cx="2667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2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203800" y="2259000"/>
            <a:ext cx="2667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2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22900" y="2259000"/>
            <a:ext cx="2667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2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4042000" y="2259000"/>
            <a:ext cx="2667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2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461100" y="2259000"/>
            <a:ext cx="2667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2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4880200" y="2259000"/>
            <a:ext cx="2667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2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5389550" y="2259000"/>
            <a:ext cx="2667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8"/>
    </mc:Choice>
    <mc:Fallback xmlns="">
      <p:transition spd="slow" advTm="4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3"/>
          <p:cNvSpPr txBox="1">
            <a:spLocks noGrp="1"/>
          </p:cNvSpPr>
          <p:nvPr>
            <p:ph type="title"/>
          </p:nvPr>
        </p:nvSpPr>
        <p:spPr>
          <a:xfrm>
            <a:off x="1128750" y="302375"/>
            <a:ext cx="6886500" cy="4873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Results</a:t>
            </a:r>
            <a:endParaRPr sz="2200" dirty="0"/>
          </a:p>
        </p:txBody>
      </p:sp>
      <p:sp>
        <p:nvSpPr>
          <p:cNvPr id="237" name="Google Shape;237;p23"/>
          <p:cNvSpPr txBox="1">
            <a:spLocks noGrp="1"/>
          </p:cNvSpPr>
          <p:nvPr>
            <p:ph type="body" idx="1"/>
          </p:nvPr>
        </p:nvSpPr>
        <p:spPr>
          <a:xfrm>
            <a:off x="927150" y="789709"/>
            <a:ext cx="7289700" cy="35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This </a:t>
            </a:r>
            <a:r>
              <a:rPr lang="en" sz="1400" dirty="0" smtClean="0"/>
              <a:t>following figure </a:t>
            </a:r>
            <a:r>
              <a:rPr lang="en" sz="1400" dirty="0"/>
              <a:t>has been referred from [1] due to difficulties in generating such a grid. </a:t>
            </a:r>
            <a:r>
              <a:rPr lang="en" sz="1400" dirty="0" smtClean="0"/>
              <a:t>Two </a:t>
            </a:r>
            <a:r>
              <a:rPr lang="en" sz="1400" dirty="0"/>
              <a:t>sets of 100 images have been generated </a:t>
            </a:r>
            <a:r>
              <a:rPr lang="en" sz="1400" dirty="0" smtClean="0"/>
              <a:t>each </a:t>
            </a:r>
            <a:r>
              <a:rPr lang="en" sz="1400" dirty="0"/>
              <a:t>for </a:t>
            </a:r>
            <a:r>
              <a:rPr lang="en" sz="1400" dirty="0" smtClean="0"/>
              <a:t>each network. 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Each targeted adversarial attack c</a:t>
            </a:r>
            <a:r>
              <a:rPr lang="en" sz="1400" dirty="0" smtClean="0"/>
              <a:t>orrespond </a:t>
            </a:r>
            <a:r>
              <a:rPr lang="en" sz="1400" dirty="0"/>
              <a:t>to a source image and a </a:t>
            </a:r>
            <a:r>
              <a:rPr lang="en" sz="1400" dirty="0" smtClean="0"/>
              <a:t>targeted </a:t>
            </a:r>
            <a:r>
              <a:rPr lang="en" sz="1400" dirty="0"/>
              <a:t>label.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The images </a:t>
            </a:r>
            <a:r>
              <a:rPr lang="en" sz="1400" dirty="0" smtClean="0"/>
              <a:t>in </a:t>
            </a:r>
            <a:r>
              <a:rPr lang="en" sz="1400" dirty="0"/>
              <a:t>each </a:t>
            </a:r>
            <a:r>
              <a:rPr lang="en" sz="1400" dirty="0" smtClean="0"/>
              <a:t>row Correspond </a:t>
            </a:r>
            <a:r>
              <a:rPr lang="en" sz="1400" dirty="0"/>
              <a:t>to the source image with the </a:t>
            </a:r>
            <a:br>
              <a:rPr lang="en" sz="1400" dirty="0"/>
            </a:br>
            <a:r>
              <a:rPr lang="en" sz="1400" dirty="0"/>
              <a:t>Digit representing the row. 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The images corresponding to each column</a:t>
            </a:r>
            <a:br>
              <a:rPr lang="en" sz="1400" dirty="0"/>
            </a:br>
            <a:r>
              <a:rPr lang="en" sz="1400" dirty="0"/>
              <a:t>Correspond to a misclassified target label as</a:t>
            </a:r>
            <a:br>
              <a:rPr lang="en" sz="1400" dirty="0"/>
            </a:br>
            <a:r>
              <a:rPr lang="en" sz="1400" dirty="0"/>
              <a:t>Represented by the column number</a:t>
            </a:r>
            <a:r>
              <a:rPr lang="en" sz="1400" dirty="0" smtClean="0"/>
              <a:t>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 smtClean="0"/>
              <a:t>Undistilled Network: Min L2: 0.007, Avg L2: 1.91 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 smtClean="0"/>
              <a:t>Defensively Distilled Network: Min L2: 0.32, </a:t>
            </a:r>
            <a:br>
              <a:rPr lang="en" sz="1400" dirty="0" smtClean="0"/>
            </a:br>
            <a:r>
              <a:rPr lang="en" sz="1400" dirty="0" smtClean="0"/>
              <a:t>Avg L2: 2.09</a:t>
            </a:r>
            <a:r>
              <a:rPr lang="en" sz="1400" dirty="0"/>
              <a:t/>
            </a:r>
            <a:br>
              <a:rPr lang="en" sz="1400" dirty="0"/>
            </a:br>
            <a:r>
              <a:rPr lang="en" sz="1400" dirty="0"/>
              <a:t> </a:t>
            </a:r>
            <a:br>
              <a:rPr lang="en" sz="1400" dirty="0"/>
            </a:br>
            <a:r>
              <a:rPr lang="en" sz="1400" dirty="0"/>
              <a:t> </a:t>
            </a:r>
            <a:endParaRPr sz="1400" dirty="0"/>
          </a:p>
        </p:txBody>
      </p:sp>
      <p:pic>
        <p:nvPicPr>
          <p:cNvPr id="238" name="Google Shape;23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0700" y="1848281"/>
            <a:ext cx="2826150" cy="2655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4"/>
    </mc:Choice>
    <mc:Fallback xmlns="">
      <p:transition spd="slow" advTm="9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</TotalTime>
  <Words>408</Words>
  <Application>Microsoft Office PowerPoint</Application>
  <PresentationFormat>On-screen Show (16:9)</PresentationFormat>
  <Paragraphs>44</Paragraphs>
  <Slides>10</Slides>
  <Notes>10</Notes>
  <HiddenSlides>0</HiddenSlides>
  <MMClips>10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Roboto</vt:lpstr>
      <vt:lpstr>Arial</vt:lpstr>
      <vt:lpstr>Material</vt:lpstr>
      <vt:lpstr>Measuring the degree of Robustness of CNN’s towards targeted adversarial examples</vt:lpstr>
      <vt:lpstr>What are Adversarial Examples?</vt:lpstr>
      <vt:lpstr>Attempted Defenses against Adversarial Examples</vt:lpstr>
      <vt:lpstr>An Insight into Defensive Distillation</vt:lpstr>
      <vt:lpstr>The L-2 Attack</vt:lpstr>
      <vt:lpstr>The L-2 Attack (Contd.)</vt:lpstr>
      <vt:lpstr>Observations</vt:lpstr>
      <vt:lpstr>Adversarial Examples Generated</vt:lpstr>
      <vt:lpstr>Results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Measuring the degree of Robustness of CNN’s against targeted adversarial examples</dc:title>
  <cp:lastModifiedBy>Animesh Paul</cp:lastModifiedBy>
  <cp:revision>25</cp:revision>
  <dcterms:modified xsi:type="dcterms:W3CDTF">2019-11-28T05:55:08Z</dcterms:modified>
</cp:coreProperties>
</file>